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7620000"/>
  <p:notesSz cx="10160000" cy="7620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9B0"/>
    <a:srgbClr val="5A5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98600" y="2819400"/>
            <a:ext cx="7162800" cy="77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 sz="4400" cap="all" baseline="0">
                <a:solidFill>
                  <a:srgbClr val="5A5456"/>
                </a:solidFill>
                <a:latin typeface="Brandon Grotesq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98600" y="3962400"/>
            <a:ext cx="7162800" cy="19050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 sz="2800" cap="all">
                <a:solidFill>
                  <a:srgbClr val="5A5456"/>
                </a:solidFill>
                <a:latin typeface="Brandon Grotesque Light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8000" y="762000"/>
            <a:ext cx="73152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cap="all">
                <a:solidFill>
                  <a:srgbClr val="5A5456"/>
                </a:solidFill>
                <a:latin typeface="Brandon Grotesque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8000" y="1752600"/>
            <a:ext cx="9144000" cy="48768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/>
              <a:buChar char="•"/>
              <a:defRPr sz="2000" cap="all" baseline="0">
                <a:solidFill>
                  <a:srgbClr val="5A5456"/>
                </a:solidFill>
                <a:latin typeface="Brandon Grotesque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59281" y="655807"/>
            <a:ext cx="1629218" cy="543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368435" y="1402080"/>
            <a:ext cx="9448596" cy="0"/>
          </a:xfrm>
          <a:custGeom>
            <a:avLst/>
            <a:gdLst/>
            <a:ahLst/>
            <a:cxnLst/>
            <a:rect l="l" t="t" r="r" b="b"/>
            <a:pathLst>
              <a:path w="9448596">
                <a:moveTo>
                  <a:pt x="0" y="0"/>
                </a:moveTo>
                <a:lnTo>
                  <a:pt x="9448596" y="0"/>
                </a:lnTo>
              </a:path>
            </a:pathLst>
          </a:custGeom>
          <a:ln w="25400" cap="rnd">
            <a:solidFill>
              <a:srgbClr val="009836"/>
            </a:solidFill>
            <a:prstDash val="sysDot"/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317500" y="14020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98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9842500" y="14020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98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368435" y="6934200"/>
            <a:ext cx="9448596" cy="0"/>
          </a:xfrm>
          <a:custGeom>
            <a:avLst/>
            <a:gdLst/>
            <a:ahLst/>
            <a:cxnLst/>
            <a:rect l="l" t="t" r="r" b="b"/>
            <a:pathLst>
              <a:path w="9448596">
                <a:moveTo>
                  <a:pt x="0" y="0"/>
                </a:moveTo>
                <a:lnTo>
                  <a:pt x="9448596" y="0"/>
                </a:lnTo>
              </a:path>
            </a:pathLst>
          </a:custGeom>
          <a:ln w="25400" cap="rnd">
            <a:solidFill>
              <a:srgbClr val="009836"/>
            </a:solidFill>
            <a:prstDash val="sysDot"/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317500" y="6934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98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9842500" y="6934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98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10160000" cy="362927"/>
          </a:xfrm>
          <a:custGeom>
            <a:avLst/>
            <a:gdLst/>
            <a:ahLst/>
            <a:cxnLst/>
            <a:rect l="l" t="t" r="r" b="b"/>
            <a:pathLst>
              <a:path w="10160000" h="362927">
                <a:moveTo>
                  <a:pt x="0" y="362927"/>
                </a:moveTo>
                <a:lnTo>
                  <a:pt x="10160000" y="362927"/>
                </a:lnTo>
                <a:lnTo>
                  <a:pt x="10160000" y="0"/>
                </a:lnTo>
                <a:lnTo>
                  <a:pt x="0" y="0"/>
                </a:lnTo>
                <a:lnTo>
                  <a:pt x="0" y="362927"/>
                </a:lnTo>
                <a:close/>
              </a:path>
            </a:pathLst>
          </a:custGeom>
          <a:solidFill>
            <a:srgbClr val="6C89B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0" y="362927"/>
            <a:ext cx="10160000" cy="81572"/>
          </a:xfrm>
          <a:custGeom>
            <a:avLst/>
            <a:gdLst/>
            <a:ahLst/>
            <a:cxnLst/>
            <a:rect l="l" t="t" r="r" b="b"/>
            <a:pathLst>
              <a:path w="10160000" h="81572">
                <a:moveTo>
                  <a:pt x="0" y="81572"/>
                </a:moveTo>
                <a:lnTo>
                  <a:pt x="10160000" y="81572"/>
                </a:lnTo>
                <a:lnTo>
                  <a:pt x="10160000" y="0"/>
                </a:lnTo>
                <a:lnTo>
                  <a:pt x="0" y="0"/>
                </a:lnTo>
                <a:lnTo>
                  <a:pt x="0" y="81572"/>
                </a:lnTo>
                <a:close/>
              </a:path>
            </a:pathLst>
          </a:custGeom>
          <a:solidFill>
            <a:srgbClr val="00983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Rectangle 6"/>
          <p:cNvSpPr/>
          <p:nvPr userDrawn="1"/>
        </p:nvSpPr>
        <p:spPr>
          <a:xfrm>
            <a:off x="1879600" y="7052846"/>
            <a:ext cx="7924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A</a:t>
            </a:r>
            <a:r>
              <a:rPr lang="en-US" sz="1600" spc="8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L</a:t>
            </a: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ABAM</a:t>
            </a:r>
            <a:r>
              <a:rPr lang="en-US" sz="1600" spc="1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A </a:t>
            </a:r>
            <a:r>
              <a:rPr lang="en-US" sz="1600" spc="12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| </a:t>
            </a:r>
            <a:r>
              <a:rPr lang="en-US" sz="1600" spc="114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3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F</a:t>
            </a:r>
            <a:r>
              <a:rPr lang="en-US" sz="1600" spc="2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L</a:t>
            </a:r>
            <a:r>
              <a:rPr lang="en-US" sz="1600" spc="3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ORID</a:t>
            </a:r>
            <a:r>
              <a:rPr lang="en-US" sz="1600" spc="1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A </a:t>
            </a:r>
            <a:r>
              <a:rPr lang="en-US" sz="1600" spc="12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| </a:t>
            </a:r>
            <a:r>
              <a:rPr lang="en-US" sz="1600" spc="114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G</a:t>
            </a:r>
            <a:r>
              <a:rPr lang="en-US" sz="1600" spc="3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E</a:t>
            </a: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ORGI</a:t>
            </a:r>
            <a:r>
              <a:rPr lang="en-US" sz="1600" spc="1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A </a:t>
            </a:r>
            <a:r>
              <a:rPr lang="en-US" sz="1600" spc="12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| </a:t>
            </a:r>
            <a:r>
              <a:rPr lang="en-US" sz="1600" spc="114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3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MISSISSIPP</a:t>
            </a:r>
            <a:r>
              <a:rPr lang="en-US" sz="1600" spc="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I </a:t>
            </a:r>
            <a:r>
              <a:rPr lang="en-US" sz="1600" spc="12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| </a:t>
            </a:r>
            <a:r>
              <a:rPr lang="en-US" sz="1600" spc="114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W</a:t>
            </a: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ASHING</a:t>
            </a:r>
            <a:r>
              <a:rPr lang="en-US" sz="1600" spc="1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T</a:t>
            </a: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O</a:t>
            </a:r>
            <a:r>
              <a:rPr lang="en-US" sz="1600" spc="1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N</a:t>
            </a:r>
            <a:r>
              <a:rPr lang="en-US" sz="1600" spc="25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 </a:t>
            </a:r>
            <a:r>
              <a:rPr lang="en-US" sz="1600" spc="40" dirty="0" smtClean="0">
                <a:solidFill>
                  <a:srgbClr val="6C89B0"/>
                </a:solidFill>
                <a:latin typeface="Brandon Grotesque"/>
                <a:cs typeface="Brandon Grotesque"/>
              </a:rPr>
              <a:t>DC</a:t>
            </a:r>
            <a:endParaRPr lang="en-US" sz="1600" dirty="0">
              <a:latin typeface="Brandon Grotesque"/>
              <a:cs typeface="Brandon Grotesq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revie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600" y="1981200"/>
            <a:ext cx="7162800" cy="1611120"/>
          </a:xfrm>
        </p:spPr>
        <p:txBody>
          <a:bodyPr/>
          <a:lstStyle/>
          <a:p>
            <a:r>
              <a:rPr lang="en-US" dirty="0" smtClean="0"/>
              <a:t>Telehealth:  when the regulators catch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498600" y="4114800"/>
            <a:ext cx="7162800" cy="1524000"/>
          </a:xfrm>
        </p:spPr>
        <p:txBody>
          <a:bodyPr/>
          <a:lstStyle/>
          <a:p>
            <a:r>
              <a:rPr lang="en-US" dirty="0" smtClean="0"/>
              <a:t>R. Pepper Crutcher, Jr.</a:t>
            </a:r>
          </a:p>
          <a:p>
            <a:r>
              <a:rPr lang="en-US" cap="none" dirty="0" smtClean="0">
                <a:hlinkClick r:id="rId2"/>
              </a:rPr>
              <a:t>www.acareview.com</a:t>
            </a:r>
            <a:endParaRPr lang="en-US" cap="non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4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Wild, wild west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Providers, sales agents and it have a big lead on regulators</a:t>
            </a:r>
          </a:p>
          <a:p>
            <a:endParaRPr lang="en-US" dirty="0" smtClean="0"/>
          </a:p>
          <a:p>
            <a:r>
              <a:rPr lang="en-US" dirty="0" smtClean="0"/>
              <a:t>Jurisdiction is unclear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State insurance regulators – health insurance, HMO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Network adequacy?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Medical profession regulators</a:t>
            </a:r>
          </a:p>
          <a:p>
            <a:pPr lvl="1"/>
            <a:r>
              <a:rPr lang="en-US" dirty="0" smtClean="0"/>
              <a:t>	DOL / EBSA plan audits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“employee welfare benefit plan”  / “group health plan”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“excepted benefits”</a:t>
            </a:r>
          </a:p>
          <a:p>
            <a:endParaRPr lang="en-US" dirty="0"/>
          </a:p>
          <a:p>
            <a:r>
              <a:rPr lang="en-US" dirty="0" smtClean="0"/>
              <a:t>Sales agents are unaware of legal issues</a:t>
            </a:r>
          </a:p>
          <a:p>
            <a:endParaRPr lang="en-US" dirty="0"/>
          </a:p>
          <a:p>
            <a:r>
              <a:rPr lang="en-US" dirty="0" smtClean="0"/>
              <a:t>Employers see practical and legal advantages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Practical:  low cost, good user experience (all many need)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Legal:  if 100% of “preventive services” ($0), may be ACA MEC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0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they catch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“if.”  Example:  Wellness plans (ACA, ADA, ERISA, HIPAA)</a:t>
            </a:r>
          </a:p>
          <a:p>
            <a:endParaRPr lang="en-US" dirty="0"/>
          </a:p>
          <a:p>
            <a:r>
              <a:rPr lang="en-US" dirty="0" smtClean="0"/>
              <a:t>risky: as an ancillary benefit</a:t>
            </a:r>
          </a:p>
          <a:p>
            <a:endParaRPr lang="en-US" dirty="0"/>
          </a:p>
          <a:p>
            <a:r>
              <a:rPr lang="en-US" dirty="0" smtClean="0"/>
              <a:t>Most risky: as the sole mec plan offered by an ale (reimbursing employee subscriptions pre-tax)</a:t>
            </a:r>
          </a:p>
          <a:p>
            <a:endParaRPr lang="en-US" dirty="0"/>
          </a:p>
          <a:p>
            <a:r>
              <a:rPr lang="en-US" dirty="0" smtClean="0"/>
              <a:t>Least risky: designated provider services under a self-funded, ERISA group health plan independently satisfying 26 u.s.c. §4980H</a:t>
            </a:r>
          </a:p>
          <a:p>
            <a:endParaRPr lang="en-US" dirty="0"/>
          </a:p>
          <a:p>
            <a:r>
              <a:rPr lang="en-US" dirty="0" smtClean="0"/>
              <a:t>Depending on state regulation, group health insurance coverage with approved providers should be minimally risky.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6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 regulators are backlogged (2018?)</a:t>
            </a:r>
          </a:p>
          <a:p>
            <a:endParaRPr lang="en-US" dirty="0"/>
          </a:p>
          <a:p>
            <a:r>
              <a:rPr lang="en-US" dirty="0" smtClean="0"/>
              <a:t>States and professional organizations probably will lead until employers move telehealth inside group health plans and /</a:t>
            </a:r>
            <a:r>
              <a:rPr lang="en-US" dirty="0"/>
              <a:t> </a:t>
            </a:r>
            <a:r>
              <a:rPr lang="en-US" dirty="0" smtClean="0"/>
              <a:t>or the feds impose order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8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151</Words>
  <Application>Microsoft Office PowerPoint</Application>
  <PresentationFormat>Custom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Telehealth:  when the regulators catch up</vt:lpstr>
      <vt:lpstr>Wild, wild west</vt:lpstr>
      <vt:lpstr>When they catch up</vt:lpstr>
      <vt:lpstr>How long?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Crutcher, Pepper</cp:lastModifiedBy>
  <cp:revision>13</cp:revision>
  <dcterms:created xsi:type="dcterms:W3CDTF">2014-09-02T15:08:33Z</dcterms:created>
  <dcterms:modified xsi:type="dcterms:W3CDTF">2014-10-03T15:03:02Z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2014-09-02T00:00:00Z</vt:filetime>
  </property>
  <property fmtid="{D5CDD505-2E9C-101B-9397-08002B2CF9AE}" pid="3" name="LastSaved">
    <vt:filetime>2014-09-02T00:00:00Z</vt:filetime>
  </property>
</Properties>
</file>